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77" r:id="rId2"/>
    <p:sldId id="275" r:id="rId3"/>
    <p:sldId id="267" r:id="rId4"/>
    <p:sldId id="312" r:id="rId5"/>
    <p:sldId id="273" r:id="rId6"/>
    <p:sldId id="268" r:id="rId7"/>
    <p:sldId id="270" r:id="rId8"/>
    <p:sldId id="269" r:id="rId9"/>
    <p:sldId id="271" r:id="rId10"/>
    <p:sldId id="272" r:id="rId11"/>
    <p:sldId id="274" r:id="rId12"/>
    <p:sldId id="276" r:id="rId13"/>
    <p:sldId id="3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293" autoAdjust="0"/>
  </p:normalViewPr>
  <p:slideViewPr>
    <p:cSldViewPr snapToGrid="0">
      <p:cViewPr varScale="1">
        <p:scale>
          <a:sx n="83" d="100"/>
          <a:sy n="83" d="100"/>
        </p:scale>
        <p:origin x="1614"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171-4F72-A810-E9973E1828A7}"/>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171-4F72-A810-E9973E1828A7}"/>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171-4F72-A810-E9973E1828A7}"/>
            </c:ext>
          </c:extLst>
        </c:ser>
        <c:dLbls>
          <c:showLegendKey val="0"/>
          <c:showVal val="0"/>
          <c:showCatName val="0"/>
          <c:showSerName val="0"/>
          <c:showPercent val="0"/>
          <c:showBubbleSize val="0"/>
        </c:dLbls>
        <c:gapWidth val="100"/>
        <c:overlap val="-24"/>
        <c:axId val="166882104"/>
        <c:axId val="166885632"/>
      </c:barChart>
      <c:catAx>
        <c:axId val="16688210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6885632"/>
        <c:crosses val="autoZero"/>
        <c:auto val="1"/>
        <c:lblAlgn val="ctr"/>
        <c:lblOffset val="100"/>
        <c:noMultiLvlLbl val="0"/>
      </c:catAx>
      <c:valAx>
        <c:axId val="16688563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6882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91974-9F08-42C6-B4F2-02B9136A72C7}" type="doc">
      <dgm:prSet loTypeId="urn:microsoft.com/office/officeart/2005/8/layout/pyramid4" loCatId="relationship" qsTypeId="urn:microsoft.com/office/officeart/2005/8/quickstyle/simple5" qsCatId="simple" csTypeId="urn:microsoft.com/office/officeart/2005/8/colors/accent1_2" csCatId="accent1" phldr="1"/>
      <dgm:spPr/>
      <dgm:t>
        <a:bodyPr/>
        <a:lstStyle/>
        <a:p>
          <a:endParaRPr lang="en-US"/>
        </a:p>
      </dgm:t>
    </dgm:pt>
    <dgm:pt modelId="{BC6FFA61-6A5E-4A07-B0CD-657A6016A538}">
      <dgm:prSet phldrT="[Text]"/>
      <dgm:spPr/>
      <dgm:t>
        <a:bodyPr/>
        <a:lstStyle/>
        <a:p>
          <a:r>
            <a:rPr lang="en-US" dirty="0"/>
            <a:t>Group A</a:t>
          </a:r>
        </a:p>
      </dgm:t>
      <dgm:extLst>
        <a:ext uri="{E40237B7-FDA0-4F09-8148-C483321AD2D9}">
          <dgm14:cNvPr xmlns:dgm14="http://schemas.microsoft.com/office/drawing/2010/diagram" id="0" name="" title="Group A"/>
        </a:ext>
      </dgm:extLst>
    </dgm:pt>
    <dgm:pt modelId="{BE5D8AB6-D1DC-4693-9520-9749A9B2666C}" type="parTrans" cxnId="{144421FE-CAF2-4745-BAE1-6B88FC778DDF}">
      <dgm:prSet/>
      <dgm:spPr/>
      <dgm:t>
        <a:bodyPr/>
        <a:lstStyle/>
        <a:p>
          <a:endParaRPr lang="en-US"/>
        </a:p>
      </dgm:t>
    </dgm:pt>
    <dgm:pt modelId="{716E4D6C-03E8-4365-AF21-1602BE3722FD}" type="sibTrans" cxnId="{144421FE-CAF2-4745-BAE1-6B88FC778DDF}">
      <dgm:prSet/>
      <dgm:spPr/>
      <dgm:t>
        <a:bodyPr/>
        <a:lstStyle/>
        <a:p>
          <a:endParaRPr lang="en-US"/>
        </a:p>
      </dgm:t>
    </dgm:pt>
    <dgm:pt modelId="{E94ADD85-26B8-44AF-BE89-A44A734EC3B8}">
      <dgm:prSet phldrT="[Text]"/>
      <dgm:spPr/>
      <dgm:t>
        <a:bodyPr/>
        <a:lstStyle/>
        <a:p>
          <a:r>
            <a:rPr lang="en-US" dirty="0"/>
            <a:t>Group B</a:t>
          </a:r>
        </a:p>
      </dgm:t>
      <dgm:extLst>
        <a:ext uri="{E40237B7-FDA0-4F09-8148-C483321AD2D9}">
          <dgm14:cNvPr xmlns:dgm14="http://schemas.microsoft.com/office/drawing/2010/diagram" id="0" name="" title="Group B"/>
        </a:ext>
      </dgm:extLst>
    </dgm:pt>
    <dgm:pt modelId="{80CC2F95-912D-4EB2-A7A7-15A75A534300}" type="parTrans" cxnId="{35C3B619-E840-4AFF-B602-C4F3A3844CC0}">
      <dgm:prSet/>
      <dgm:spPr/>
      <dgm:t>
        <a:bodyPr/>
        <a:lstStyle/>
        <a:p>
          <a:endParaRPr lang="en-US"/>
        </a:p>
      </dgm:t>
    </dgm:pt>
    <dgm:pt modelId="{BD64D4FA-33E1-4A93-8ABA-E777D7BBB411}" type="sibTrans" cxnId="{35C3B619-E840-4AFF-B602-C4F3A3844CC0}">
      <dgm:prSet/>
      <dgm:spPr/>
      <dgm:t>
        <a:bodyPr/>
        <a:lstStyle/>
        <a:p>
          <a:endParaRPr lang="en-US"/>
        </a:p>
      </dgm:t>
    </dgm:pt>
    <dgm:pt modelId="{52C59E2E-30E9-45A1-A2DB-B56219AA5D23}">
      <dgm:prSet phldrT="[Text]"/>
      <dgm:spPr/>
      <dgm:t>
        <a:bodyPr/>
        <a:lstStyle/>
        <a:p>
          <a:r>
            <a:rPr lang="en-US" dirty="0"/>
            <a:t>Group C</a:t>
          </a:r>
        </a:p>
      </dgm:t>
      <dgm:extLst>
        <a:ext uri="{E40237B7-FDA0-4F09-8148-C483321AD2D9}">
          <dgm14:cNvPr xmlns:dgm14="http://schemas.microsoft.com/office/drawing/2010/diagram" id="0" name="" title="Group C"/>
        </a:ext>
      </dgm:extLst>
    </dgm:pt>
    <dgm:pt modelId="{8E439CEF-6BC2-43D4-A93F-DA8490341D46}" type="parTrans" cxnId="{D97B6FBA-E602-4236-BD00-95D5F8708F52}">
      <dgm:prSet/>
      <dgm:spPr/>
      <dgm:t>
        <a:bodyPr/>
        <a:lstStyle/>
        <a:p>
          <a:endParaRPr lang="en-US"/>
        </a:p>
      </dgm:t>
    </dgm:pt>
    <dgm:pt modelId="{F39575F8-5912-4830-B03F-ECBE8EE9EE03}" type="sibTrans" cxnId="{D97B6FBA-E602-4236-BD00-95D5F8708F52}">
      <dgm:prSet/>
      <dgm:spPr/>
      <dgm:t>
        <a:bodyPr/>
        <a:lstStyle/>
        <a:p>
          <a:endParaRPr lang="en-US"/>
        </a:p>
      </dgm:t>
    </dgm:pt>
    <dgm:pt modelId="{6D62B7E6-A7B7-474F-B145-0ABFE7C798BD}">
      <dgm:prSet phldrT="[Text]"/>
      <dgm:spPr/>
      <dgm:t>
        <a:bodyPr/>
        <a:lstStyle/>
        <a:p>
          <a:r>
            <a:rPr lang="en-US" dirty="0"/>
            <a:t>Group D</a:t>
          </a:r>
        </a:p>
      </dgm:t>
      <dgm:extLst>
        <a:ext uri="{E40237B7-FDA0-4F09-8148-C483321AD2D9}">
          <dgm14:cNvPr xmlns:dgm14="http://schemas.microsoft.com/office/drawing/2010/diagram" id="0" name="" title="Group D"/>
        </a:ext>
      </dgm:extLst>
    </dgm:pt>
    <dgm:pt modelId="{7F511E78-494F-4CB3-BAFB-7289787ECC3D}" type="parTrans" cxnId="{6CF9C0DB-996D-40CB-A9CF-8BA6E74C1E3F}">
      <dgm:prSet/>
      <dgm:spPr/>
      <dgm:t>
        <a:bodyPr/>
        <a:lstStyle/>
        <a:p>
          <a:endParaRPr lang="en-US"/>
        </a:p>
      </dgm:t>
    </dgm:pt>
    <dgm:pt modelId="{8BF8ECB4-4667-4B36-A63D-886D2F45FE49}" type="sibTrans" cxnId="{6CF9C0DB-996D-40CB-A9CF-8BA6E74C1E3F}">
      <dgm:prSet/>
      <dgm:spPr/>
      <dgm:t>
        <a:bodyPr/>
        <a:lstStyle/>
        <a:p>
          <a:endParaRPr lang="en-US"/>
        </a:p>
      </dgm:t>
    </dgm:pt>
    <dgm:pt modelId="{8B586D5B-1BA8-4794-842B-98B691C3928B}" type="pres">
      <dgm:prSet presAssocID="{C7791974-9F08-42C6-B4F2-02B9136A72C7}" presName="compositeShape" presStyleCnt="0">
        <dgm:presLayoutVars>
          <dgm:chMax val="9"/>
          <dgm:dir/>
          <dgm:resizeHandles val="exact"/>
        </dgm:presLayoutVars>
      </dgm:prSet>
      <dgm:spPr/>
    </dgm:pt>
    <dgm:pt modelId="{E9D1B414-4301-4553-9DAF-ACE9902D6950}" type="pres">
      <dgm:prSet presAssocID="{C7791974-9F08-42C6-B4F2-02B9136A72C7}" presName="triangle1" presStyleLbl="node1" presStyleIdx="0" presStyleCnt="4">
        <dgm:presLayoutVars>
          <dgm:bulletEnabled val="1"/>
        </dgm:presLayoutVars>
      </dgm:prSet>
      <dgm:spPr/>
    </dgm:pt>
    <dgm:pt modelId="{45B33EA1-8640-46B4-88FF-887F47189AD6}" type="pres">
      <dgm:prSet presAssocID="{C7791974-9F08-42C6-B4F2-02B9136A72C7}" presName="triangle2" presStyleLbl="node1" presStyleIdx="1" presStyleCnt="4">
        <dgm:presLayoutVars>
          <dgm:bulletEnabled val="1"/>
        </dgm:presLayoutVars>
      </dgm:prSet>
      <dgm:spPr/>
    </dgm:pt>
    <dgm:pt modelId="{5CE8AFD8-8F11-477A-AD8A-938650EC8062}" type="pres">
      <dgm:prSet presAssocID="{C7791974-9F08-42C6-B4F2-02B9136A72C7}" presName="triangle3" presStyleLbl="node1" presStyleIdx="2" presStyleCnt="4">
        <dgm:presLayoutVars>
          <dgm:bulletEnabled val="1"/>
        </dgm:presLayoutVars>
      </dgm:prSet>
      <dgm:spPr/>
    </dgm:pt>
    <dgm:pt modelId="{8A34865A-29F3-4612-BD60-25517D3937BB}" type="pres">
      <dgm:prSet presAssocID="{C7791974-9F08-42C6-B4F2-02B9136A72C7}" presName="triangle4" presStyleLbl="node1" presStyleIdx="3" presStyleCnt="4">
        <dgm:presLayoutVars>
          <dgm:bulletEnabled val="1"/>
        </dgm:presLayoutVars>
      </dgm:prSet>
      <dgm:spPr/>
    </dgm:pt>
  </dgm:ptLst>
  <dgm:cxnLst>
    <dgm:cxn modelId="{35C3B619-E840-4AFF-B602-C4F3A3844CC0}" srcId="{C7791974-9F08-42C6-B4F2-02B9136A72C7}" destId="{E94ADD85-26B8-44AF-BE89-A44A734EC3B8}" srcOrd="1" destOrd="0" parTransId="{80CC2F95-912D-4EB2-A7A7-15A75A534300}" sibTransId="{BD64D4FA-33E1-4A93-8ABA-E777D7BBB411}"/>
    <dgm:cxn modelId="{AC459E9A-72C9-4B2D-BD11-0C2A00A7B9B1}" type="presOf" srcId="{52C59E2E-30E9-45A1-A2DB-B56219AA5D23}" destId="{5CE8AFD8-8F11-477A-AD8A-938650EC8062}" srcOrd="0" destOrd="0" presId="urn:microsoft.com/office/officeart/2005/8/layout/pyramid4"/>
    <dgm:cxn modelId="{E5829CA1-E3DF-403B-A4F0-C810B6B2FE11}" type="presOf" srcId="{E94ADD85-26B8-44AF-BE89-A44A734EC3B8}" destId="{45B33EA1-8640-46B4-88FF-887F47189AD6}" srcOrd="0" destOrd="0" presId="urn:microsoft.com/office/officeart/2005/8/layout/pyramid4"/>
    <dgm:cxn modelId="{D97B6FBA-E602-4236-BD00-95D5F8708F52}" srcId="{C7791974-9F08-42C6-B4F2-02B9136A72C7}" destId="{52C59E2E-30E9-45A1-A2DB-B56219AA5D23}" srcOrd="2" destOrd="0" parTransId="{8E439CEF-6BC2-43D4-A93F-DA8490341D46}" sibTransId="{F39575F8-5912-4830-B03F-ECBE8EE9EE03}"/>
    <dgm:cxn modelId="{66525AC0-026F-4425-88AE-E23ED4309766}" type="presOf" srcId="{BC6FFA61-6A5E-4A07-B0CD-657A6016A538}" destId="{E9D1B414-4301-4553-9DAF-ACE9902D6950}" srcOrd="0" destOrd="0" presId="urn:microsoft.com/office/officeart/2005/8/layout/pyramid4"/>
    <dgm:cxn modelId="{473EA6C5-136B-4679-87CE-C41929DF0AE3}" type="presOf" srcId="{C7791974-9F08-42C6-B4F2-02B9136A72C7}" destId="{8B586D5B-1BA8-4794-842B-98B691C3928B}" srcOrd="0" destOrd="0" presId="urn:microsoft.com/office/officeart/2005/8/layout/pyramid4"/>
    <dgm:cxn modelId="{6CF9C0DB-996D-40CB-A9CF-8BA6E74C1E3F}" srcId="{C7791974-9F08-42C6-B4F2-02B9136A72C7}" destId="{6D62B7E6-A7B7-474F-B145-0ABFE7C798BD}" srcOrd="3" destOrd="0" parTransId="{7F511E78-494F-4CB3-BAFB-7289787ECC3D}" sibTransId="{8BF8ECB4-4667-4B36-A63D-886D2F45FE49}"/>
    <dgm:cxn modelId="{52D03CF9-CE53-4002-AAED-817FBB395399}" type="presOf" srcId="{6D62B7E6-A7B7-474F-B145-0ABFE7C798BD}" destId="{8A34865A-29F3-4612-BD60-25517D3937BB}" srcOrd="0" destOrd="0" presId="urn:microsoft.com/office/officeart/2005/8/layout/pyramid4"/>
    <dgm:cxn modelId="{144421FE-CAF2-4745-BAE1-6B88FC778DDF}" srcId="{C7791974-9F08-42C6-B4F2-02B9136A72C7}" destId="{BC6FFA61-6A5E-4A07-B0CD-657A6016A538}" srcOrd="0" destOrd="0" parTransId="{BE5D8AB6-D1DC-4693-9520-9749A9B2666C}" sibTransId="{716E4D6C-03E8-4365-AF21-1602BE3722FD}"/>
    <dgm:cxn modelId="{96F84AC1-A349-4449-BA3C-6D0D2B0ECE6F}" type="presParOf" srcId="{8B586D5B-1BA8-4794-842B-98B691C3928B}" destId="{E9D1B414-4301-4553-9DAF-ACE9902D6950}" srcOrd="0" destOrd="0" presId="urn:microsoft.com/office/officeart/2005/8/layout/pyramid4"/>
    <dgm:cxn modelId="{CC037F8F-28AA-4119-B60B-10D92FA24C1B}" type="presParOf" srcId="{8B586D5B-1BA8-4794-842B-98B691C3928B}" destId="{45B33EA1-8640-46B4-88FF-887F47189AD6}" srcOrd="1" destOrd="0" presId="urn:microsoft.com/office/officeart/2005/8/layout/pyramid4"/>
    <dgm:cxn modelId="{52221294-4AAA-4926-A25D-AD4C892F6D0D}" type="presParOf" srcId="{8B586D5B-1BA8-4794-842B-98B691C3928B}" destId="{5CE8AFD8-8F11-477A-AD8A-938650EC8062}" srcOrd="2" destOrd="0" presId="urn:microsoft.com/office/officeart/2005/8/layout/pyramid4"/>
    <dgm:cxn modelId="{AC8B59DA-FAD5-49CC-B167-BE68D60CC8D4}" type="presParOf" srcId="{8B586D5B-1BA8-4794-842B-98B691C3928B}" destId="{8A34865A-29F3-4612-BD60-25517D3937BB}"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B414-4301-4553-9DAF-ACE9902D6950}">
      <dsp:nvSpPr>
        <dsp:cNvPr id="0" name=""/>
        <dsp:cNvSpPr/>
      </dsp:nvSpPr>
      <dsp:spPr>
        <a:xfrm>
          <a:off x="1332706" y="0"/>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A</a:t>
          </a:r>
        </a:p>
      </dsp:txBody>
      <dsp:txXfrm>
        <a:off x="1847453" y="1029494"/>
        <a:ext cx="1029493" cy="1029493"/>
      </dsp:txXfrm>
    </dsp:sp>
    <dsp:sp modelId="{45B33EA1-8640-46B4-88FF-887F47189AD6}">
      <dsp:nvSpPr>
        <dsp:cNvPr id="0" name=""/>
        <dsp:cNvSpPr/>
      </dsp:nvSpPr>
      <dsp:spPr>
        <a:xfrm>
          <a:off x="303212"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B</a:t>
          </a:r>
        </a:p>
      </dsp:txBody>
      <dsp:txXfrm>
        <a:off x="817959" y="3088481"/>
        <a:ext cx="1029493" cy="1029493"/>
      </dsp:txXfrm>
    </dsp:sp>
    <dsp:sp modelId="{5CE8AFD8-8F11-477A-AD8A-938650EC8062}">
      <dsp:nvSpPr>
        <dsp:cNvPr id="0" name=""/>
        <dsp:cNvSpPr/>
      </dsp:nvSpPr>
      <dsp:spPr>
        <a:xfrm rot="10800000">
          <a:off x="1332706"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C</a:t>
          </a:r>
        </a:p>
      </dsp:txBody>
      <dsp:txXfrm rot="10800000">
        <a:off x="1847453" y="2058987"/>
        <a:ext cx="1029493" cy="1029493"/>
      </dsp:txXfrm>
    </dsp:sp>
    <dsp:sp modelId="{8A34865A-29F3-4612-BD60-25517D3937BB}">
      <dsp:nvSpPr>
        <dsp:cNvPr id="0" name=""/>
        <dsp:cNvSpPr/>
      </dsp:nvSpPr>
      <dsp:spPr>
        <a:xfrm>
          <a:off x="2362199" y="2058987"/>
          <a:ext cx="2058987" cy="2058987"/>
        </a:xfrm>
        <a:prstGeom prst="triangl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Group D</a:t>
          </a:r>
        </a:p>
      </dsp:txBody>
      <dsp:txXfrm>
        <a:off x="2876946" y="3088481"/>
        <a:ext cx="1029493" cy="1029493"/>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4/22/2022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Presentation will be geared towards…</a:t>
            </a:r>
          </a:p>
          <a:p>
            <a:endParaRPr lang="en-US" dirty="0"/>
          </a:p>
        </p:txBody>
      </p:sp>
      <p:sp>
        <p:nvSpPr>
          <p:cNvPr id="4" name="Slide Number Placeholder 3"/>
          <p:cNvSpPr>
            <a:spLocks noGrp="1"/>
          </p:cNvSpPr>
          <p:nvPr>
            <p:ph type="sldNum" sz="quarter" idx="5"/>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315376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audience. </a:t>
            </a:r>
          </a:p>
          <a:p>
            <a:r>
              <a:rPr lang="en-US" dirty="0"/>
              <a:t>This presentation should be </a:t>
            </a:r>
            <a:r>
              <a:rPr lang="en-US" b="1" dirty="0"/>
              <a:t>non-technical</a:t>
            </a:r>
            <a:r>
              <a:rPr lang="en-US" dirty="0"/>
              <a:t>. </a:t>
            </a:r>
          </a:p>
          <a:p>
            <a:r>
              <a:rPr lang="en-US" dirty="0"/>
              <a:t>Start with the </a:t>
            </a:r>
            <a:r>
              <a:rPr lang="en-US" b="1" dirty="0"/>
              <a:t>data science problem</a:t>
            </a:r>
            <a:r>
              <a:rPr lang="en-US" dirty="0"/>
              <a:t>. </a:t>
            </a:r>
          </a:p>
          <a:p>
            <a:r>
              <a:rPr lang="en-US" dirty="0"/>
              <a:t>Use visuals that are appropriately scaled and interpretable. </a:t>
            </a:r>
          </a:p>
          <a:p>
            <a:r>
              <a:rPr lang="en-US" dirty="0"/>
              <a:t>Talk about your procedure/methodology (high level). </a:t>
            </a:r>
          </a:p>
          <a:p>
            <a:r>
              <a:rPr lang="en-US" dirty="0"/>
              <a:t>Talk about your primary findings. </a:t>
            </a:r>
          </a:p>
          <a:p>
            <a:r>
              <a:rPr lang="en-US" dirty="0"/>
              <a:t>Make sure you provide </a:t>
            </a:r>
            <a:r>
              <a:rPr lang="en-US" b="1" dirty="0"/>
              <a:t>clear recommendations</a:t>
            </a:r>
            <a:r>
              <a:rPr lang="en-US" dirty="0"/>
              <a:t> that follow logically from your analyses and narrative and answer your data science problem.</a:t>
            </a:r>
          </a:p>
          <a:p>
            <a:endParaRPr lang="en-US" dirty="0"/>
          </a:p>
        </p:txBody>
      </p:sp>
      <p:sp>
        <p:nvSpPr>
          <p:cNvPr id="4" name="Slide Number Placeholder 3"/>
          <p:cNvSpPr>
            <a:spLocks noGrp="1"/>
          </p:cNvSpPr>
          <p:nvPr>
            <p:ph type="sldNum" sz="quarter" idx="5"/>
          </p:nvPr>
        </p:nvSpPr>
        <p:spPr/>
        <p:txBody>
          <a:bodyPr/>
          <a:lstStyle/>
          <a:p>
            <a:fld id="{68322CDD-9D6C-4F63-9EC2-648226624108}" type="slidenum">
              <a:rPr lang="en-US" smtClean="0"/>
              <a:t>3</a:t>
            </a:fld>
            <a:endParaRPr lang="en-US"/>
          </a:p>
        </p:txBody>
      </p:sp>
    </p:spTree>
    <p:extLst>
      <p:ext uri="{BB962C8B-B14F-4D97-AF65-F5344CB8AC3E}">
        <p14:creationId xmlns:p14="http://schemas.microsoft.com/office/powerpoint/2010/main" val="35612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Ames, Iowa diversity is within it’s Asian and Pacific Islander populations, but very limited in it’s Black and Native American populations. The city’s White population is 83% compared to….</a:t>
            </a:r>
          </a:p>
        </p:txBody>
      </p:sp>
      <p:sp>
        <p:nvSpPr>
          <p:cNvPr id="4" name="Slide Number Placeholder 3"/>
          <p:cNvSpPr>
            <a:spLocks noGrp="1"/>
          </p:cNvSpPr>
          <p:nvPr>
            <p:ph type="sldNum" sz="quarter" idx="5"/>
          </p:nvPr>
        </p:nvSpPr>
        <p:spPr/>
        <p:txBody>
          <a:bodyPr/>
          <a:lstStyle/>
          <a:p>
            <a:fld id="{0DC92804-03A6-47F6-A893-4DDB8903A808}" type="slidenum">
              <a:rPr lang="en-US" smtClean="0"/>
              <a:t>4</a:t>
            </a:fld>
            <a:endParaRPr lang="en-US" dirty="0"/>
          </a:p>
        </p:txBody>
      </p:sp>
    </p:spTree>
    <p:extLst>
      <p:ext uri="{BB962C8B-B14F-4D97-AF65-F5344CB8AC3E}">
        <p14:creationId xmlns:p14="http://schemas.microsoft.com/office/powerpoint/2010/main" val="2254990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138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4756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4/22/2022</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4/22/2022</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4/22/2022</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4/22/2022</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4/22/2022</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4/22/2022</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s://www.linkedin.com/in/brandiehatch/" TargetMode="External"/><Relationship Id="rId4" Type="http://schemas.openxmlformats.org/officeDocument/2006/relationships/hyperlink" Target="http://brandiehatch.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Title layout</a:t>
            </a:r>
            <a:endParaRPr lang="en-US" dirty="0"/>
          </a:p>
        </p:txBody>
      </p:sp>
      <p:sp>
        <p:nvSpPr>
          <p:cNvPr id="3" name="Subtitle 2"/>
          <p:cNvSpPr>
            <a:spLocks noGrp="1"/>
          </p:cNvSpPr>
          <p:nvPr>
            <p:ph type="subTitle" idx="1"/>
          </p:nvPr>
        </p:nvSpPr>
        <p:spPr/>
        <p:txBody>
          <a:bodyPr/>
          <a:lstStyle/>
          <a:p>
            <a:r>
              <a:rPr lang="en-US" dirty="0">
                <a:solidFill>
                  <a:schemeClr val="accent1">
                    <a:lumMod val="75000"/>
                  </a:schemeClr>
                </a:solidFill>
              </a:rPr>
              <a:t>subtitle</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11467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81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- 5</a:t>
            </a:r>
          </a:p>
        </p:txBody>
      </p:sp>
      <p:sp>
        <p:nvSpPr>
          <p:cNvPr id="3" name="Picture Placeholder 2" descr="An empty placeholder to add an image. Click on the placeholder and select the image that you wish to add"/>
          <p:cNvSpPr>
            <a:spLocks noGrp="1"/>
          </p:cNvSpPr>
          <p:nvPr>
            <p:ph type="pic" idx="1"/>
          </p:nvPr>
        </p:nvSpPr>
        <p:spPr/>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926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idx="4294967295"/>
          </p:nvPr>
        </p:nvSpPr>
        <p:spPr>
          <a:xfrm>
            <a:off x="1491916" y="539750"/>
            <a:ext cx="5229225" cy="2697163"/>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4294967295"/>
          </p:nvPr>
        </p:nvSpPr>
        <p:spPr>
          <a:xfrm>
            <a:off x="1491916" y="3354388"/>
            <a:ext cx="5229225" cy="2582862"/>
          </a:xfrm>
        </p:spPr>
        <p:txBody>
          <a:bodyPr/>
          <a:lstStyle/>
          <a:p>
            <a:r>
              <a:rPr lang="en-US" dirty="0"/>
              <a:t>Brandie Hatch</a:t>
            </a:r>
          </a:p>
          <a:p>
            <a:r>
              <a:rPr lang="en-US" dirty="0">
                <a:hlinkClick r:id="rId2"/>
              </a:rPr>
              <a:t>http://brandiehatch.com/</a:t>
            </a:r>
            <a:r>
              <a:rPr lang="en-US" dirty="0"/>
              <a:t> </a:t>
            </a:r>
          </a:p>
          <a:p>
            <a:r>
              <a:rPr lang="en-US" dirty="0">
                <a:hlinkClick r:id="rId3"/>
              </a:rPr>
              <a:t>/in/</a:t>
            </a:r>
            <a:r>
              <a:rPr lang="en-US" dirty="0" err="1">
                <a:hlinkClick r:id="rId3"/>
              </a:rPr>
              <a:t>brandiehatch</a:t>
            </a:r>
            <a:r>
              <a:rPr lang="en-US" dirty="0">
                <a:hlinkClick r:id="rId3"/>
              </a:rPr>
              <a:t>/ </a:t>
            </a:r>
            <a:endParaRPr lang="en-US" dirty="0"/>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4294967295"/>
          </p:nvPr>
        </p:nvPicPr>
        <p:blipFill rotWithShape="1">
          <a:blip r:embed="rId4" cstate="print">
            <a:extLst>
              <a:ext uri="{28A0092B-C50C-407E-A947-70E740481C1C}">
                <a14:useLocalDpi xmlns:a14="http://schemas.microsoft.com/office/drawing/2010/main"/>
              </a:ext>
            </a:extLst>
          </a:blip>
          <a:srcRect/>
          <a:stretch/>
        </p:blipFill>
        <p:spPr>
          <a:xfrm>
            <a:off x="7050636" y="1055688"/>
            <a:ext cx="4362450" cy="4362450"/>
          </a:xfrm>
        </p:spPr>
      </p:pic>
    </p:spTree>
    <p:extLst>
      <p:ext uri="{BB962C8B-B14F-4D97-AF65-F5344CB8AC3E}">
        <p14:creationId xmlns:p14="http://schemas.microsoft.com/office/powerpoint/2010/main" val="131534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991DEE2-31D4-4EDE-957A-890F7C224386}"/>
              </a:ext>
            </a:extLst>
          </p:cNvPr>
          <p:cNvGrpSpPr/>
          <p:nvPr/>
        </p:nvGrpSpPr>
        <p:grpSpPr>
          <a:xfrm>
            <a:off x="6813304" y="1389954"/>
            <a:ext cx="4809392" cy="775454"/>
            <a:chOff x="-72485" y="357580"/>
            <a:chExt cx="10426246" cy="1216800"/>
          </a:xfrm>
        </p:grpSpPr>
        <p:sp>
          <p:nvSpPr>
            <p:cNvPr id="6" name="Rectangle: Rounded Corners 5">
              <a:extLst>
                <a:ext uri="{FF2B5EF4-FFF2-40B4-BE49-F238E27FC236}">
                  <a16:creationId xmlns:a16="http://schemas.microsoft.com/office/drawing/2014/main" id="{923F6FCE-BFF3-4B22-9791-13B6FF771A14}"/>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DEEFC293-2FA2-4F9F-99CD-2890F9FE1A2B}"/>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sz="4000" b="1" dirty="0">
                  <a:solidFill>
                    <a:schemeClr val="accent3">
                      <a:lumMod val="20000"/>
                      <a:lumOff val="80000"/>
                    </a:schemeClr>
                  </a:solidFill>
                </a:rPr>
                <a:t>Brandie Hatch</a:t>
              </a:r>
            </a:p>
          </p:txBody>
        </p:sp>
      </p:grpSp>
      <p:pic>
        <p:nvPicPr>
          <p:cNvPr id="8" name="Content Placeholder 5" descr="A person smiling for the camera&#10;&#10;Description automatically generated with low confidence">
            <a:extLst>
              <a:ext uri="{FF2B5EF4-FFF2-40B4-BE49-F238E27FC236}">
                <a16:creationId xmlns:a16="http://schemas.microsoft.com/office/drawing/2014/main" id="{EE445233-7FF7-41AC-BA22-CF5294D9D896}"/>
              </a:ext>
            </a:extLst>
          </p:cNvPr>
          <p:cNvPicPr>
            <a:picLocks noChangeAspect="1"/>
          </p:cNvPicPr>
          <p:nvPr/>
        </p:nvPicPr>
        <p:blipFill rotWithShape="1">
          <a:blip r:embed="rId3"/>
          <a:srcRect l="1313" r="14313"/>
          <a:stretch/>
        </p:blipFill>
        <p:spPr>
          <a:xfrm rot="5400000">
            <a:off x="-389622" y="381000"/>
            <a:ext cx="6858000" cy="6096000"/>
          </a:xfrm>
          <a:prstGeom prst="rect">
            <a:avLst/>
          </a:prstGeom>
        </p:spPr>
      </p:pic>
      <p:sp>
        <p:nvSpPr>
          <p:cNvPr id="9" name="Text Placeholder 3">
            <a:extLst>
              <a:ext uri="{FF2B5EF4-FFF2-40B4-BE49-F238E27FC236}">
                <a16:creationId xmlns:a16="http://schemas.microsoft.com/office/drawing/2014/main" id="{A4433351-B54A-4D04-8673-669B33619DDC}"/>
              </a:ext>
            </a:extLst>
          </p:cNvPr>
          <p:cNvSpPr txBox="1">
            <a:spLocks/>
          </p:cNvSpPr>
          <p:nvPr/>
        </p:nvSpPr>
        <p:spPr>
          <a:xfrm>
            <a:off x="7975313" y="2203262"/>
            <a:ext cx="3815634" cy="44067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000" kern="1200">
                <a:solidFill>
                  <a:schemeClr val="tx1"/>
                </a:solidFill>
                <a:latin typeface="+mn-lt"/>
                <a:ea typeface="+mn-ea"/>
                <a:cs typeface="+mn-cs"/>
              </a:defRPr>
            </a:lvl9pPr>
          </a:lstStyle>
          <a:p>
            <a:endParaRPr lang="en-US" sz="2400" dirty="0"/>
          </a:p>
          <a:p>
            <a:r>
              <a:rPr lang="en-US" sz="3200" dirty="0"/>
              <a:t>Data Scientist</a:t>
            </a:r>
            <a:br>
              <a:rPr lang="en-US" sz="2400" dirty="0"/>
            </a:br>
            <a:r>
              <a:rPr lang="en-US" sz="2400" dirty="0"/>
              <a:t>Housing Hope</a:t>
            </a:r>
            <a:endParaRPr lang="en-US" sz="2400" b="1" dirty="0"/>
          </a:p>
          <a:p>
            <a:endParaRPr lang="en-US" b="1" dirty="0"/>
          </a:p>
          <a:p>
            <a:endParaRPr lang="en-US" b="1" dirty="0"/>
          </a:p>
          <a:p>
            <a:r>
              <a:rPr lang="en-US" sz="2400" dirty="0">
                <a:hlinkClick r:id="rId4"/>
              </a:rPr>
              <a:t>http://brandiehatch.com/</a:t>
            </a:r>
            <a:endParaRPr lang="en-US" sz="2400" dirty="0"/>
          </a:p>
          <a:p>
            <a:r>
              <a:rPr lang="en-US" sz="2400" dirty="0">
                <a:hlinkClick r:id="rId5"/>
              </a:rPr>
              <a:t>/in/</a:t>
            </a:r>
            <a:r>
              <a:rPr lang="en-US" sz="2400" dirty="0" err="1">
                <a:hlinkClick r:id="rId5"/>
              </a:rPr>
              <a:t>brandiehatch</a:t>
            </a:r>
            <a:r>
              <a:rPr lang="en-US" sz="2400" dirty="0">
                <a:hlinkClick r:id="rId5"/>
              </a:rPr>
              <a:t>/ </a:t>
            </a:r>
            <a:endParaRPr lang="en-US" sz="2400" dirty="0"/>
          </a:p>
        </p:txBody>
      </p:sp>
    </p:spTree>
    <p:extLst>
      <p:ext uri="{BB962C8B-B14F-4D97-AF65-F5344CB8AC3E}">
        <p14:creationId xmlns:p14="http://schemas.microsoft.com/office/powerpoint/2010/main" val="15934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Data Science Problem</a:t>
            </a:r>
          </a:p>
          <a:p>
            <a:r>
              <a:rPr lang="en-US" dirty="0"/>
              <a:t>Investigative Process (high level)</a:t>
            </a:r>
          </a:p>
          <a:p>
            <a:r>
              <a:rPr lang="en-US" dirty="0"/>
              <a:t>Primary Findings</a:t>
            </a:r>
          </a:p>
          <a:p>
            <a:r>
              <a:rPr lang="en-US" dirty="0"/>
              <a:t>Conclusions</a:t>
            </a:r>
          </a:p>
          <a:p>
            <a:r>
              <a:rPr lang="en-US" dirty="0"/>
              <a:t>Recommendations</a:t>
            </a:r>
          </a:p>
          <a:p>
            <a:r>
              <a:rPr lang="en-US" dirty="0"/>
              <a:t>Questions</a:t>
            </a: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l="29" r="29"/>
          <a:stretch/>
        </p:blipFill>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a:ext>
            </a:extLst>
          </a:blip>
          <a:srcRect l="10" r="10"/>
          <a:stretch/>
        </p:blipFill>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Tree>
    <p:extLst>
      <p:ext uri="{BB962C8B-B14F-4D97-AF65-F5344CB8AC3E}">
        <p14:creationId xmlns:p14="http://schemas.microsoft.com/office/powerpoint/2010/main" val="194004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 and content layout with chart</a:t>
            </a:r>
          </a:p>
        </p:txBody>
      </p:sp>
      <p:graphicFrame>
        <p:nvGraphicFramePr>
          <p:cNvPr id="6" name="Content Placeholder 5" descr="Clustered column chart representing&#10;3 series combination chart for 4 categories"/>
          <p:cNvGraphicFramePr>
            <a:graphicFrameLocks noGrp="1"/>
          </p:cNvGraphicFramePr>
          <p:nvPr>
            <p:ph idx="1"/>
            <p:extLst>
              <p:ext uri="{D42A27DB-BD31-4B8C-83A1-F6EECF244321}">
                <p14:modId xmlns:p14="http://schemas.microsoft.com/office/powerpoint/2010/main" val="1724153676"/>
              </p:ext>
            </p:extLst>
          </p:nvPr>
        </p:nvGraphicFramePr>
        <p:xfrm>
          <a:off x="1295400" y="1828800"/>
          <a:ext cx="9601200" cy="4114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41279628"/>
              </p:ext>
            </p:extLst>
          </p:nvPr>
        </p:nvGraphicFramePr>
        <p:xfrm>
          <a:off x="6172200" y="1825623"/>
          <a:ext cx="4724400" cy="2147860"/>
        </p:xfrm>
        <a:graphic>
          <a:graphicData uri="http://schemas.openxmlformats.org/drawingml/2006/table">
            <a:tbl>
              <a:tblPr firstRow="1" bandRow="1">
                <a:tableStyleId>{B301B821-A1FF-4177-AEE7-76D212191A09}</a:tableStyleId>
              </a:tblPr>
              <a:tblGrid>
                <a:gridCol w="1574800">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536965">
                <a:tc>
                  <a:txBody>
                    <a:bodyPr/>
                    <a:lstStyle/>
                    <a:p>
                      <a:r>
                        <a:rPr lang="en-US" dirty="0"/>
                        <a:t>Class</a:t>
                      </a:r>
                    </a:p>
                  </a:txBody>
                  <a:tcPr anchor="ctr"/>
                </a:tc>
                <a:tc>
                  <a:txBody>
                    <a:bodyPr/>
                    <a:lstStyle/>
                    <a:p>
                      <a:pPr algn="ctr"/>
                      <a:r>
                        <a:rPr lang="en-US" dirty="0"/>
                        <a:t>Group 1</a:t>
                      </a:r>
                    </a:p>
                  </a:txBody>
                  <a:tcPr anchor="ctr"/>
                </a:tc>
                <a:tc>
                  <a:txBody>
                    <a:bodyPr/>
                    <a:lstStyle/>
                    <a:p>
                      <a:pPr algn="ctr"/>
                      <a:r>
                        <a:rPr lang="en-US" dirty="0"/>
                        <a:t>Group 2</a:t>
                      </a:r>
                    </a:p>
                  </a:txBody>
                  <a:tcPr anchor="ctr"/>
                </a:tc>
                <a:extLst>
                  <a:ext uri="{0D108BD9-81ED-4DB2-BD59-A6C34878D82A}">
                    <a16:rowId xmlns:a16="http://schemas.microsoft.com/office/drawing/2014/main" val="10000"/>
                  </a:ext>
                </a:extLst>
              </a:tr>
              <a:tr h="536965">
                <a:tc>
                  <a:txBody>
                    <a:bodyPr/>
                    <a:lstStyle/>
                    <a:p>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36965">
                <a:tc>
                  <a:txBody>
                    <a:bodyPr/>
                    <a:lstStyle/>
                    <a:p>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36965">
                <a:tc>
                  <a:txBody>
                    <a:bodyPr/>
                    <a:lstStyle/>
                    <a:p>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14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SmartArt</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descr="Segmented pyramid showing&#10;interconnected relationships between 4 groups. The Group A, Group 2, Group 3 and Group 4 text appear in triangular shapes"/>
          <p:cNvGraphicFramePr>
            <a:graphicFrameLocks noGrp="1"/>
          </p:cNvGraphicFramePr>
          <p:nvPr>
            <p:ph sz="half" idx="2"/>
            <p:extLst>
              <p:ext uri="{D42A27DB-BD31-4B8C-83A1-F6EECF244321}">
                <p14:modId xmlns:p14="http://schemas.microsoft.com/office/powerpoint/2010/main" val="1829960920"/>
              </p:ext>
            </p:extLst>
          </p:nvPr>
        </p:nvGraphicFramePr>
        <p:xfrm>
          <a:off x="6172200" y="1825625"/>
          <a:ext cx="4724400" cy="4117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730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- 1</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317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19</TotalTime>
  <Words>300</Words>
  <Application>Microsoft Office PowerPoint</Application>
  <PresentationFormat>Widescreen</PresentationFormat>
  <Paragraphs>63</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Cambria</vt:lpstr>
      <vt:lpstr>Helvetica Neue Medium</vt:lpstr>
      <vt:lpstr>Red Line Business 16x9</vt:lpstr>
      <vt:lpstr>Title layout</vt:lpstr>
      <vt:lpstr>PowerPoint Presentation</vt:lpstr>
      <vt:lpstr>Agenda</vt:lpstr>
      <vt:lpstr>Introduction</vt:lpstr>
      <vt:lpstr>Problem</vt:lpstr>
      <vt:lpstr>Title and content layout with chart</vt:lpstr>
      <vt:lpstr>Two content layout with table</vt:lpstr>
      <vt:lpstr>Two content layout with SmartArt</vt:lpstr>
      <vt:lpstr>Add a Slide Title - 1</vt:lpstr>
      <vt:lpstr>Add a Slide Title - 2</vt:lpstr>
      <vt:lpstr>PowerPoint Presentation</vt:lpstr>
      <vt:lpstr>Add a Slide Title - 5</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Brandie Hatch</dc:creator>
  <cp:lastModifiedBy>Brandie Hatch</cp:lastModifiedBy>
  <cp:revision>1</cp:revision>
  <dcterms:created xsi:type="dcterms:W3CDTF">2022-04-22T22:22:56Z</dcterms:created>
  <dcterms:modified xsi:type="dcterms:W3CDTF">2022-04-22T22:42:26Z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